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0" r:id="rId29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5" Type="http://schemas.openxmlformats.org/officeDocument/2006/relationships/slide" Target="slides/slide17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8" name="Shape 11488"/>
        <p:cNvGrpSpPr/>
        <p:nvPr/>
      </p:nvGrpSpPr>
      <p:grpSpPr>
        <a:xfrm>
          <a:off x="0" y="0"/>
          <a:ext cx="0" cy="0"/>
          <a:chOff x="0" y="0"/>
          <a:chExt cx="0" cy="0"/>
        </a:xfrm>
      </p:grpSpPr>
      <p:sp>
        <p:nvSpPr>
          <p:cNvPr id="11489" name="Google Shape;11489;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490" name="Google Shape;11490;p175:notes"/>
          <p:cNvSpPr/>
          <p:nvPr>
            <p:ph idx="2" type="sldImg"/>
          </p:nvPr>
        </p:nvSpPr>
        <p:spPr>
          <a:xfrm>
            <a:off x="1177925" y="696913"/>
            <a:ext cx="4630738" cy="3473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91" name="Google Shape;11491;p175:notes"/>
          <p:cNvSpPr txBox="1"/>
          <p:nvPr>
            <p:ph idx="1" type="body"/>
          </p:nvPr>
        </p:nvSpPr>
        <p:spPr>
          <a:xfrm>
            <a:off x="931863" y="4398963"/>
            <a:ext cx="5121275" cy="417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notesSlide" Target="../notesSlides/notesSlide175.xml"/></Relationships>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2" name="Shape 11492"/>
        <p:cNvGrpSpPr/>
        <p:nvPr/>
      </p:nvGrpSpPr>
      <p:grpSpPr>
        <a:xfrm>
          <a:off x="0" y="0"/>
          <a:ext cx="0" cy="0"/>
          <a:chOff x="0" y="0"/>
          <a:chExt cx="0" cy="0"/>
        </a:xfrm>
      </p:grpSpPr>
      <p:sp>
        <p:nvSpPr>
          <p:cNvPr id="11493" name="Google Shape;11493;p1605"/>
          <p:cNvSpPr/>
          <p:nvPr/>
        </p:nvSpPr>
        <p:spPr>
          <a:xfrm>
            <a:off x="238125" y="979488"/>
            <a:ext cx="8680450" cy="938212"/>
          </a:xfrm>
          <a:prstGeom prst="rect">
            <a:avLst/>
          </a:prstGeom>
          <a:solidFill>
            <a:srgbClr val="CCFFCC">
              <a:alpha val="49803"/>
            </a:srgbClr>
          </a:solidFill>
          <a:ln cap="flat" cmpd="sng" w="127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95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EMEA</a:t>
            </a:r>
            <a:r>
              <a:rPr b="1" baseline="30000" i="0" lang="en-US" sz="2400" u="none" cap="none" strike="noStrike">
                <a:solidFill>
                  <a:srgbClr val="000000"/>
                </a:solidFill>
                <a:latin typeface="Times New Roman"/>
                <a:ea typeface="Times New Roman"/>
                <a:cs typeface="Times New Roman"/>
                <a:sym typeface="Times New Roman"/>
              </a:rPr>
              <a:t>1</a:t>
            </a:r>
            <a:r>
              <a:rPr b="1" i="0" lang="en-US" sz="2400" u="none" cap="none" strike="noStrike">
                <a:solidFill>
                  <a:srgbClr val="000000"/>
                </a:solidFill>
                <a:latin typeface="Times New Roman"/>
                <a:ea typeface="Times New Roman"/>
                <a:cs typeface="Times New Roman"/>
                <a:sym typeface="Times New Roman"/>
              </a:rPr>
              <a:t> definition: </a:t>
            </a:r>
            <a:r>
              <a:rPr b="1" i="1" lang="en-US" sz="2000" u="none" cap="none" strike="noStrike">
                <a:solidFill>
                  <a:srgbClr val="000000"/>
                </a:solidFill>
                <a:latin typeface="Times New Roman"/>
                <a:ea typeface="Times New Roman"/>
                <a:cs typeface="Times New Roman"/>
                <a:sym typeface="Times New Roman"/>
              </a:rPr>
              <a:t>Pharmacogenomics</a:t>
            </a:r>
            <a:r>
              <a:rPr b="0" i="0" lang="en-US" sz="2000" u="none" cap="none" strike="noStrike">
                <a:solidFill>
                  <a:srgbClr val="000000"/>
                </a:solidFill>
                <a:latin typeface="Times New Roman"/>
                <a:ea typeface="Times New Roman"/>
                <a:cs typeface="Times New Roman"/>
                <a:sym typeface="Times New Roman"/>
              </a:rPr>
              <a:t> applies genomic information to drug design, discovery and clinical development, reflecting the state or responses at cellular, tissue, individual or population levels.</a:t>
            </a:r>
            <a:endParaRPr b="0" i="0" sz="2000" u="none" cap="none" strike="noStrike">
              <a:solidFill>
                <a:srgbClr val="000000"/>
              </a:solidFill>
              <a:latin typeface="Times New Roman"/>
              <a:ea typeface="Times New Roman"/>
              <a:cs typeface="Times New Roman"/>
              <a:sym typeface="Times New Roman"/>
            </a:endParaRPr>
          </a:p>
        </p:txBody>
      </p:sp>
      <p:sp>
        <p:nvSpPr>
          <p:cNvPr id="11494" name="Google Shape;11494;p1605"/>
          <p:cNvSpPr txBox="1"/>
          <p:nvPr>
            <p:ph type="title"/>
          </p:nvPr>
        </p:nvSpPr>
        <p:spPr>
          <a:xfrm>
            <a:off x="152400" y="152400"/>
            <a:ext cx="8686800" cy="609600"/>
          </a:xfrm>
          <a:prstGeom prst="rect">
            <a:avLst/>
          </a:prstGeom>
          <a:noFill/>
          <a:ln>
            <a:noFill/>
          </a:ln>
        </p:spPr>
        <p:txBody>
          <a:bodyPr anchorCtr="0" anchor="b" bIns="54850" lIns="0" spcFirstLastPara="1" rIns="0" wrap="square" tIns="0">
            <a:noAutofit/>
          </a:bodyPr>
          <a:lstStyle/>
          <a:p>
            <a:pPr indent="0" lvl="0" marL="0" rtl="0" algn="l">
              <a:spcBef>
                <a:spcPts val="0"/>
              </a:spcBef>
              <a:spcAft>
                <a:spcPts val="0"/>
              </a:spcAft>
              <a:buNone/>
            </a:pPr>
            <a:r>
              <a:rPr lang="en-US"/>
              <a:t>Pharmacogenetics &amp; Pharmacogenomics</a:t>
            </a:r>
            <a:endParaRPr/>
          </a:p>
        </p:txBody>
      </p:sp>
      <p:cxnSp>
        <p:nvCxnSpPr>
          <p:cNvPr id="11495" name="Google Shape;11495;p1605"/>
          <p:cNvCxnSpPr/>
          <p:nvPr/>
        </p:nvCxnSpPr>
        <p:spPr>
          <a:xfrm>
            <a:off x="8229600" y="6602413"/>
            <a:ext cx="0" cy="0"/>
          </a:xfrm>
          <a:prstGeom prst="straightConnector1">
            <a:avLst/>
          </a:prstGeom>
          <a:noFill/>
          <a:ln cap="flat" cmpd="sng" w="9525">
            <a:solidFill>
              <a:schemeClr val="dk1"/>
            </a:solidFill>
            <a:prstDash val="solid"/>
            <a:round/>
            <a:headEnd len="med" w="med" type="none"/>
            <a:tailEnd len="med" w="med" type="none"/>
          </a:ln>
        </p:spPr>
      </p:cxnSp>
      <p:sp>
        <p:nvSpPr>
          <p:cNvPr id="11496" name="Google Shape;11496;p1605"/>
          <p:cNvSpPr/>
          <p:nvPr/>
        </p:nvSpPr>
        <p:spPr>
          <a:xfrm>
            <a:off x="457200" y="889000"/>
            <a:ext cx="8229600" cy="1231900"/>
          </a:xfrm>
          <a:prstGeom prst="rect">
            <a:avLst/>
          </a:prstGeom>
          <a:noFill/>
          <a:ln>
            <a:noFill/>
          </a:ln>
        </p:spPr>
        <p:txBody>
          <a:bodyPr anchorCtr="0" anchor="t" bIns="0" lIns="0" spcFirstLastPara="1" rIns="109725" wrap="square" tIns="0">
            <a:noAutofit/>
          </a:bodyPr>
          <a:lstStyle/>
          <a:p>
            <a:pPr indent="0" lvl="0" marL="0" marR="0" rtl="0" algn="l">
              <a:lnSpc>
                <a:spcPct val="100000"/>
              </a:lnSpc>
              <a:spcBef>
                <a:spcPts val="0"/>
              </a:spcBef>
              <a:spcAft>
                <a:spcPts val="0"/>
              </a:spcAft>
              <a:buClr>
                <a:schemeClr val="dk1"/>
              </a:buClr>
              <a:buSzPts val="2000"/>
              <a:buFont typeface="Times New Roman"/>
              <a:buNone/>
            </a:pPr>
            <a:r>
              <a:t/>
            </a:r>
            <a:endParaRPr b="0" i="1" sz="2000" u="none" cap="none" strike="noStrike">
              <a:solidFill>
                <a:srgbClr val="000000"/>
              </a:solidFill>
              <a:latin typeface="Times New Roman"/>
              <a:ea typeface="Times New Roman"/>
              <a:cs typeface="Times New Roman"/>
              <a:sym typeface="Times New Roman"/>
            </a:endParaRPr>
          </a:p>
        </p:txBody>
      </p:sp>
      <p:sp>
        <p:nvSpPr>
          <p:cNvPr id="11497" name="Google Shape;11497;p1605"/>
          <p:cNvSpPr/>
          <p:nvPr/>
        </p:nvSpPr>
        <p:spPr>
          <a:xfrm>
            <a:off x="228600" y="2371725"/>
            <a:ext cx="8680450" cy="1455738"/>
          </a:xfrm>
          <a:prstGeom prst="rect">
            <a:avLst/>
          </a:prstGeom>
          <a:solidFill>
            <a:srgbClr val="99CCFF">
              <a:alpha val="49803"/>
            </a:srgbClr>
          </a:solidFill>
          <a:ln cap="flat" cmpd="sng" w="127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95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 </a:t>
            </a:r>
            <a:r>
              <a:rPr b="1" i="0" lang="en-US" sz="2400" u="none" cap="none" strike="noStrike">
                <a:solidFill>
                  <a:srgbClr val="000000"/>
                </a:solidFill>
                <a:latin typeface="Times New Roman"/>
                <a:ea typeface="Times New Roman"/>
                <a:cs typeface="Times New Roman"/>
                <a:sym typeface="Times New Roman"/>
              </a:rPr>
              <a:t>PWG definition: </a:t>
            </a:r>
            <a:r>
              <a:rPr b="1" i="1" lang="en-US" sz="2000" u="none" cap="none" strike="noStrike">
                <a:solidFill>
                  <a:srgbClr val="000000"/>
                </a:solidFill>
                <a:latin typeface="Times New Roman"/>
                <a:ea typeface="Times New Roman"/>
                <a:cs typeface="Times New Roman"/>
                <a:sym typeface="Times New Roman"/>
              </a:rPr>
              <a:t>Pharmacogenetics: </a:t>
            </a:r>
            <a:r>
              <a:rPr b="0" i="0" lang="en-US" sz="2000" u="none" cap="none" strike="noStrike">
                <a:solidFill>
                  <a:srgbClr val="000000"/>
                </a:solidFill>
                <a:latin typeface="Times New Roman"/>
                <a:ea typeface="Times New Roman"/>
                <a:cs typeface="Times New Roman"/>
                <a:sym typeface="Times New Roman"/>
              </a:rPr>
              <a:t>the study of DNA sequence variation as it relates to differential drug response. </a:t>
            </a:r>
            <a:endParaRPr/>
          </a:p>
          <a:p>
            <a:pPr indent="0" lvl="0" marL="0" marR="0" rtl="0" algn="l">
              <a:lnSpc>
                <a:spcPct val="95000"/>
              </a:lnSpc>
              <a:spcBef>
                <a:spcPts val="1500"/>
              </a:spcBef>
              <a:spcAft>
                <a:spcPts val="0"/>
              </a:spcAft>
              <a:buClr>
                <a:srgbClr val="000000"/>
              </a:buClr>
              <a:buSzPts val="2000"/>
              <a:buFont typeface="Times New Roman"/>
              <a:buNone/>
            </a:pPr>
            <a:r>
              <a:rPr b="1" i="1" lang="en-US" sz="2000" u="none" cap="none" strike="noStrike">
                <a:solidFill>
                  <a:srgbClr val="000000"/>
                </a:solidFill>
                <a:latin typeface="Times New Roman"/>
                <a:ea typeface="Times New Roman"/>
                <a:cs typeface="Times New Roman"/>
                <a:sym typeface="Times New Roman"/>
              </a:rPr>
              <a:t>Pharmacogenomics: </a:t>
            </a:r>
            <a:r>
              <a:rPr b="0" i="0" lang="en-US" sz="2000" u="none" cap="none" strike="noStrike">
                <a:solidFill>
                  <a:srgbClr val="000000"/>
                </a:solidFill>
                <a:latin typeface="Times New Roman"/>
                <a:ea typeface="Times New Roman"/>
                <a:cs typeface="Times New Roman"/>
                <a:sym typeface="Times New Roman"/>
              </a:rPr>
              <a:t>the study of the genome and its products (including RNA and protein) as it relates to drug discovery and development.</a:t>
            </a:r>
            <a:endParaRPr b="0" i="0" sz="2400" u="none" cap="none" strike="noStrike">
              <a:solidFill>
                <a:srgbClr val="000000"/>
              </a:solidFill>
              <a:latin typeface="Times New Roman"/>
              <a:ea typeface="Times New Roman"/>
              <a:cs typeface="Times New Roman"/>
              <a:sym typeface="Times New Roman"/>
            </a:endParaRPr>
          </a:p>
        </p:txBody>
      </p:sp>
      <p:sp>
        <p:nvSpPr>
          <p:cNvPr id="11498" name="Google Shape;11498;p1605"/>
          <p:cNvSpPr/>
          <p:nvPr/>
        </p:nvSpPr>
        <p:spPr>
          <a:xfrm>
            <a:off x="228600" y="6400800"/>
            <a:ext cx="3660775" cy="144463"/>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1- The European Agency for the Evaluation of Medicinal Products</a:t>
            </a:r>
            <a:endParaRPr/>
          </a:p>
        </p:txBody>
      </p:sp>
      <p:sp>
        <p:nvSpPr>
          <p:cNvPr id="11499" name="Google Shape;11499;p1605"/>
          <p:cNvSpPr/>
          <p:nvPr/>
        </p:nvSpPr>
        <p:spPr>
          <a:xfrm>
            <a:off x="228600" y="4283075"/>
            <a:ext cx="8680450" cy="1630363"/>
          </a:xfrm>
          <a:prstGeom prst="rect">
            <a:avLst/>
          </a:prstGeom>
          <a:solidFill>
            <a:srgbClr val="FFFF66">
              <a:alpha val="49803"/>
            </a:srgbClr>
          </a:solidFill>
          <a:ln cap="flat" cmpd="sng" w="127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95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 </a:t>
            </a:r>
            <a:r>
              <a:rPr b="1" i="0" lang="en-US" sz="1800" u="none" cap="none" strike="noStrike">
                <a:solidFill>
                  <a:srgbClr val="000000"/>
                </a:solidFill>
                <a:latin typeface="Arial"/>
                <a:ea typeface="Arial"/>
                <a:cs typeface="Arial"/>
                <a:sym typeface="Arial"/>
              </a:rPr>
              <a:t>Lilly Definitions:</a:t>
            </a:r>
            <a:endParaRPr/>
          </a:p>
          <a:p>
            <a:pPr indent="0" lvl="1" marL="457200" marR="0" rtl="0" algn="l">
              <a:lnSpc>
                <a:spcPct val="95000"/>
              </a:lnSpc>
              <a:spcBef>
                <a:spcPts val="450"/>
              </a:spcBef>
              <a:spcAft>
                <a:spcPts val="0"/>
              </a:spcAft>
              <a:buClr>
                <a:srgbClr val="000000"/>
              </a:buClr>
              <a:buSzPts val="1440"/>
              <a:buFont typeface="Arial"/>
              <a:buNone/>
            </a:pPr>
            <a:r>
              <a:rPr b="1" i="1" lang="en-US" sz="1800" u="none" cap="none" strike="noStrike">
                <a:solidFill>
                  <a:srgbClr val="000000"/>
                </a:solidFill>
                <a:latin typeface="Arial"/>
                <a:ea typeface="Arial"/>
                <a:cs typeface="Arial"/>
                <a:sym typeface="Arial"/>
              </a:rPr>
              <a:t>Discovery Genetics</a:t>
            </a:r>
            <a:r>
              <a:rPr b="0" i="0" lang="en-US" sz="1800" u="none" cap="none" strike="noStrike">
                <a:solidFill>
                  <a:srgbClr val="000000"/>
                </a:solidFill>
                <a:latin typeface="Arial"/>
                <a:ea typeface="Arial"/>
                <a:cs typeface="Arial"/>
                <a:sym typeface="Arial"/>
              </a:rPr>
              <a:t> utilizes genetic information to improve target identification/ verification and MOA testing.</a:t>
            </a:r>
            <a:endParaRPr b="1" i="1" sz="1800" u="none" cap="none" strike="noStrike">
              <a:solidFill>
                <a:srgbClr val="000000"/>
              </a:solidFill>
              <a:latin typeface="Arial"/>
              <a:ea typeface="Arial"/>
              <a:cs typeface="Arial"/>
              <a:sym typeface="Arial"/>
            </a:endParaRPr>
          </a:p>
          <a:p>
            <a:pPr indent="0" lvl="1" marL="457200" marR="0" rtl="0" algn="l">
              <a:lnSpc>
                <a:spcPct val="95000"/>
              </a:lnSpc>
              <a:spcBef>
                <a:spcPts val="225"/>
              </a:spcBef>
              <a:spcAft>
                <a:spcPts val="0"/>
              </a:spcAft>
              <a:buClr>
                <a:schemeClr val="dk1"/>
              </a:buClr>
              <a:buSzPts val="720"/>
              <a:buFont typeface="Times New Roman"/>
              <a:buNone/>
            </a:pPr>
            <a:r>
              <a:t/>
            </a:r>
            <a:endParaRPr b="1" i="1" sz="900" u="none" cap="none" strike="noStrike">
              <a:solidFill>
                <a:srgbClr val="000000"/>
              </a:solidFill>
              <a:latin typeface="Arial"/>
              <a:ea typeface="Arial"/>
              <a:cs typeface="Arial"/>
              <a:sym typeface="Arial"/>
            </a:endParaRPr>
          </a:p>
          <a:p>
            <a:pPr indent="0" lvl="1" marL="457200" marR="0" rtl="0" algn="l">
              <a:lnSpc>
                <a:spcPct val="95000"/>
              </a:lnSpc>
              <a:spcBef>
                <a:spcPts val="450"/>
              </a:spcBef>
              <a:spcAft>
                <a:spcPts val="0"/>
              </a:spcAft>
              <a:buClr>
                <a:srgbClr val="000000"/>
              </a:buClr>
              <a:buSzPts val="1440"/>
              <a:buFont typeface="Arial"/>
              <a:buNone/>
            </a:pPr>
            <a:r>
              <a:rPr b="1" i="1" lang="en-US" sz="1800" u="none" cap="none" strike="noStrike">
                <a:solidFill>
                  <a:srgbClr val="000000"/>
                </a:solidFill>
                <a:latin typeface="Arial"/>
                <a:ea typeface="Arial"/>
                <a:cs typeface="Arial"/>
                <a:sym typeface="Arial"/>
              </a:rPr>
              <a:t>Pharmacogenomics</a:t>
            </a:r>
            <a:r>
              <a:rPr b="0" i="0" lang="en-US" sz="1800" u="none" cap="none" strike="noStrike">
                <a:solidFill>
                  <a:srgbClr val="000000"/>
                </a:solidFill>
                <a:latin typeface="Arial"/>
                <a:ea typeface="Arial"/>
                <a:cs typeface="Arial"/>
                <a:sym typeface="Arial"/>
              </a:rPr>
              <a:t> utilizes gene based information to predict, assess and evaluate drug response.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